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50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05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1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65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8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12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69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0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68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014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7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C953-53E0-4B54-8CC0-DFE91E77175F}" type="datetimeFigureOut">
              <a:rPr lang="es-MX" smtClean="0"/>
              <a:t>13/10/2016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D9DE-8943-43F7-9425-F76392B41A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9576" y="332657"/>
            <a:ext cx="7772400" cy="2810743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UNIVERSIDAD AUTÓNOMA DEL ESTADO DE HIDALGO</a:t>
            </a:r>
            <a:br>
              <a:rPr lang="es-MX" sz="3200" b="1" dirty="0">
                <a:latin typeface="Arial" pitchFamily="34" charset="0"/>
                <a:cs typeface="Arial" pitchFamily="34" charset="0"/>
              </a:rPr>
            </a:br>
            <a:r>
              <a:rPr lang="es-MX" sz="3200" dirty="0"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35560" y="3284984"/>
            <a:ext cx="7920880" cy="2353816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Licenciatura </a:t>
            </a:r>
            <a:r>
              <a:rPr lang="es-MX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MX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Derecho</a:t>
            </a:r>
            <a:endParaRPr lang="es-MX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Inglés V.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r>
              <a:rPr lang="es-MX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Julio – Diciembre 2016</a:t>
            </a:r>
          </a:p>
          <a:p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9768408" y="404664"/>
            <a:ext cx="676906" cy="887342"/>
          </a:xfrm>
          <a:prstGeom prst="rect">
            <a:avLst/>
          </a:prstGeom>
        </p:spPr>
      </p:pic>
      <p:pic>
        <p:nvPicPr>
          <p:cNvPr id="5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60648"/>
            <a:ext cx="1163766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1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1850" y="1756065"/>
            <a:ext cx="8301759" cy="4333586"/>
          </a:xfrm>
        </p:spPr>
        <p:txBody>
          <a:bodyPr>
            <a:normAutofit/>
          </a:bodyPr>
          <a:lstStyle/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many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idea of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big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quantity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sentences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questions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when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are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requests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offers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)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with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uncountable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with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plural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es-E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Note: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possible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many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affirmative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sentences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but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more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common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lot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84814" y="618990"/>
            <a:ext cx="202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MANY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imgc.allpostersimages.com/images/P-473-488-90/86/8689/RWWU300Z/posters/brett-wilson-there-are-so-many-beautiful-reasons-to-be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118" y="2048396"/>
            <a:ext cx="1875271" cy="2500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978" y="1587413"/>
            <a:ext cx="10515600" cy="3764827"/>
          </a:xfrm>
        </p:spPr>
        <p:txBody>
          <a:bodyPr>
            <a:normAutofit/>
          </a:bodyPr>
          <a:lstStyle/>
          <a:p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Much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also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idea of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big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quantity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sentences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questions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Much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only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with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uncountable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possible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much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affirmative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sentences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but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would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be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when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our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phrase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more formal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very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common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06238" y="567035"/>
            <a:ext cx="220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MUCH 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28" y="4318994"/>
            <a:ext cx="3673764" cy="2066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1850" y="1334502"/>
            <a:ext cx="10515600" cy="2295388"/>
          </a:xfrm>
        </p:spPr>
        <p:txBody>
          <a:bodyPr>
            <a:normAutofit/>
          </a:bodyPr>
          <a:lstStyle/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with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uncountable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plural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affirmative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interrogative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sentences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just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if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want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confirm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something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).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indefinite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quantity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but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limited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32202" y="411171"/>
            <a:ext cx="192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SOME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90" y="2673925"/>
            <a:ext cx="2847109" cy="2847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4587" y="1492972"/>
            <a:ext cx="10515600" cy="1500187"/>
          </a:xfrm>
        </p:spPr>
        <p:txBody>
          <a:bodyPr>
            <a:normAutofit/>
          </a:bodyPr>
          <a:lstStyle/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same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way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as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some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but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interrogative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sentences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07898" y="431953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ANY 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907723"/>
            <a:ext cx="57150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8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1850" y="1652155"/>
            <a:ext cx="10515600" cy="4437495"/>
          </a:xfrm>
        </p:spPr>
        <p:txBody>
          <a:bodyPr/>
          <a:lstStyle/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as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meaning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Unlike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can use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none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itself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so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common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at 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phrases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as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answer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questions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which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make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reference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quantities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5573" y="546254"/>
            <a:ext cx="328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No/ </a:t>
            </a:r>
            <a:r>
              <a:rPr lang="es-E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none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0" y="3527714"/>
            <a:ext cx="28575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54" y="3849098"/>
            <a:ext cx="5229225" cy="221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1850" y="1693719"/>
            <a:ext cx="10515600" cy="4395932"/>
          </a:xfrm>
        </p:spPr>
        <p:txBody>
          <a:bodyPr/>
          <a:lstStyle/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are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when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want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really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big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quantity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can be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with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uncountable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do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them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questions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Generally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lots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more informal.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11129" y="577426"/>
            <a:ext cx="5561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LOT OF/ LOTS OF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3031824"/>
            <a:ext cx="4289281" cy="3081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8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1850" y="1704109"/>
            <a:ext cx="10515600" cy="4385541"/>
          </a:xfrm>
        </p:spPr>
        <p:txBody>
          <a:bodyPr/>
          <a:lstStyle/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them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to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talk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about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small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quantity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them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only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with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uncountable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difference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between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them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shows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opinion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about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quantity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little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for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positive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opinion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little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opinion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70313" y="556644"/>
            <a:ext cx="482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LITTLE/ A LITTLE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156363"/>
            <a:ext cx="238125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35" y="4156363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1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1850" y="1672937"/>
            <a:ext cx="10515600" cy="4416714"/>
          </a:xfrm>
        </p:spPr>
        <p:txBody>
          <a:bodyPr/>
          <a:lstStyle/>
          <a:p>
            <a:pPr algn="just"/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small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number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few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can be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enough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and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used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only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with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countable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nouns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As in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previous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slide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few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expresses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negative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opinion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and 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 </a:t>
            </a:r>
            <a:r>
              <a:rPr lang="es-E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few</a:t>
            </a:r>
            <a:r>
              <a:rPr lang="es-E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describes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it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in a positive </a:t>
            </a:r>
            <a:r>
              <a:rPr lang="es-E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way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68014" y="618990"/>
            <a:ext cx="3785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Few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 a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few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ttp://2.bp.blogspot.com/-uC7BGWFw5Pk/ThE0hKf7_RI/AAAAAAAAAbY/FTE8cVAmSgM/s1600/Ban01_BannerDay+%25282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12" y="3870126"/>
            <a:ext cx="5549034" cy="13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52693" y="675409"/>
            <a:ext cx="10363200" cy="5048380"/>
          </a:xfrm>
        </p:spPr>
        <p:txBody>
          <a:bodyPr>
            <a:noAutofit/>
          </a:bodyPr>
          <a:lstStyle/>
          <a:p>
            <a:pPr algn="just"/>
            <a:r>
              <a:rPr lang="es-MX" sz="40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Referencias bibliográficas: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b="1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Paul Davies, M. G. (2014).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Make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Cambria" pitchFamily="18" charset="0"/>
              </a:rPr>
              <a:t>it</a:t>
            </a:r>
            <a:r>
              <a:rPr lang="es-ES" i="1" dirty="0" smtClean="0">
                <a:solidFill>
                  <a:schemeClr val="tx1"/>
                </a:solidFill>
                <a:latin typeface="Cambria" pitchFamily="18" charset="0"/>
              </a:rPr>
              <a:t> Real! Professional.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ambria" pitchFamily="18" charset="0"/>
              </a:rPr>
              <a:t>Mexico</a:t>
            </a:r>
            <a:r>
              <a:rPr lang="es-ES" dirty="0" smtClean="0">
                <a:solidFill>
                  <a:schemeClr val="tx1"/>
                </a:solidFill>
                <a:latin typeface="Cambria" pitchFamily="18" charset="0"/>
              </a:rPr>
              <a:t>: Universidad Autónoma del Estado Hidalgo</a:t>
            </a:r>
            <a:r>
              <a:rPr lang="es-ES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dirty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dirty="0" smtClean="0">
                <a:latin typeface="Cambria" pitchFamily="18" charset="0"/>
              </a:rPr>
              <a:t>Resumen (</a:t>
            </a:r>
            <a:r>
              <a:rPr lang="es-MX" b="1" dirty="0" err="1" smtClean="0">
                <a:latin typeface="Cambria" pitchFamily="18" charset="0"/>
              </a:rPr>
              <a:t>Abstract</a:t>
            </a:r>
            <a:r>
              <a:rPr lang="es-MX" b="1" dirty="0" smtClean="0">
                <a:latin typeface="Cambria" pitchFamily="18" charset="0"/>
              </a:rPr>
              <a:t>)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 esta presentación se explica el uso de los cuantificadores en inglés.</a:t>
            </a:r>
          </a:p>
          <a:p>
            <a:pPr marL="0" indent="0" algn="just">
              <a:buNone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   (In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this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presentation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use of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quantifiers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is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explained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789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>
                <a:latin typeface="Cambria" pitchFamily="18" charset="0"/>
              </a:rPr>
              <a:t>Palabras clave (</a:t>
            </a:r>
            <a:r>
              <a:rPr lang="es-MX" b="1" dirty="0" err="1" smtClean="0">
                <a:latin typeface="Cambria" pitchFamily="18" charset="0"/>
              </a:rPr>
              <a:t>Keywords</a:t>
            </a:r>
            <a:r>
              <a:rPr lang="es-MX" b="1" dirty="0" smtClean="0">
                <a:latin typeface="Cambria" pitchFamily="18" charset="0"/>
              </a:rPr>
              <a:t>):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Much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many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some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any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no,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none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a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lot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lots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of,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few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a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few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a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little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.</a:t>
            </a:r>
          </a:p>
          <a:p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Mucho (s), algunos (as)/ algo, no, </a:t>
            </a:r>
            <a:r>
              <a:rPr lang="es-MX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ningun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(a),  mucho (s)/ demasiado, poco.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15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b="1" dirty="0" smtClean="0">
                <a:latin typeface="Cambria" pitchFamily="18" charset="0"/>
              </a:rPr>
              <a:t>Objetivo general: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El alumno podrá expresar eventos, sueños, expectativas y ambiciones; y de manera breve dar su opinión acerca de planes futuros, preferencias; así como enunciados ciertos o inciertos, hará énfasis del objeto del que se habla y no del sujeto que ejecuta la acción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23393" y="404664"/>
            <a:ext cx="110412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Nombre de la </a:t>
            </a:r>
            <a:r>
              <a:rPr lang="es-MX" sz="4400" b="1" dirty="0" smtClean="0">
                <a:latin typeface="Cambria" pitchFamily="18" charset="0"/>
                <a:cs typeface="Arial" pitchFamily="34" charset="0"/>
              </a:rPr>
              <a:t>unidad:</a:t>
            </a:r>
          </a:p>
          <a:p>
            <a:endParaRPr lang="es-MX" sz="44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800" dirty="0" smtClean="0">
                <a:latin typeface="Cambria" pitchFamily="18" charset="0"/>
                <a:cs typeface="Arial" pitchFamily="34" charset="0"/>
              </a:rPr>
              <a:t>UNIDAD 3: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Things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take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on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holiday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pPr algn="ctr"/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4400" b="1" dirty="0">
                <a:latin typeface="Cambria" pitchFamily="18" charset="0"/>
                <a:cs typeface="Arial" pitchFamily="34" charset="0"/>
              </a:rPr>
              <a:t>Objetivo de la </a:t>
            </a:r>
            <a:r>
              <a:rPr lang="es-MX" sz="4400" b="1" dirty="0" smtClean="0">
                <a:latin typeface="Cambria" pitchFamily="18" charset="0"/>
                <a:cs typeface="Arial" pitchFamily="34" charset="0"/>
              </a:rPr>
              <a:t>unidad:</a:t>
            </a: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ES" sz="2800" dirty="0">
                <a:latin typeface="Cambria" pitchFamily="18" charset="0"/>
                <a:cs typeface="Arial" pitchFamily="34" charset="0"/>
              </a:rPr>
              <a:t>El alumno será capaz de hablar de cantidades utilizando diferentes expresiones. De la misma manera, será capaz de expresar una queja y hacer peticiones.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5170" y="908720"/>
            <a:ext cx="11225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400" dirty="0"/>
              <a:t>    </a:t>
            </a:r>
            <a:r>
              <a:rPr lang="es-MX" sz="2400" dirty="0">
                <a:latin typeface="Cambria" pitchFamily="18" charset="0"/>
              </a:rPr>
              <a:t>3.1 Hablar de cantidades</a:t>
            </a:r>
            <a:endParaRPr lang="es-MX" sz="2800" b="1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09255" y="548680"/>
            <a:ext cx="94765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Desarrollo del Tema:</a:t>
            </a: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Quantifiers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indicate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(as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its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name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says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)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quantity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They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are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answers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questions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i="1" dirty="0" err="1" smtClean="0">
                <a:latin typeface="Cambria" pitchFamily="18" charset="0"/>
                <a:cs typeface="Arial" pitchFamily="34" charset="0"/>
              </a:rPr>
              <a:t>How</a:t>
            </a:r>
            <a:r>
              <a:rPr lang="es-ES" sz="2800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i="1" dirty="0" err="1" smtClean="0">
                <a:latin typeface="Cambria" pitchFamily="18" charset="0"/>
                <a:cs typeface="Arial" pitchFamily="34" charset="0"/>
              </a:rPr>
              <a:t>much</a:t>
            </a:r>
            <a:r>
              <a:rPr lang="es-ES" sz="2800" i="1" dirty="0" smtClean="0">
                <a:latin typeface="Cambria" pitchFamily="18" charset="0"/>
                <a:cs typeface="Arial" pitchFamily="34" charset="0"/>
              </a:rPr>
              <a:t>…? 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And </a:t>
            </a:r>
            <a:r>
              <a:rPr lang="es-ES" sz="2800" i="1" dirty="0" err="1" smtClean="0">
                <a:latin typeface="Cambria" pitchFamily="18" charset="0"/>
                <a:cs typeface="Arial" pitchFamily="34" charset="0"/>
              </a:rPr>
              <a:t>How</a:t>
            </a:r>
            <a:r>
              <a:rPr lang="es-ES" sz="2800" i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i="1" dirty="0" err="1" smtClean="0">
                <a:latin typeface="Cambria" pitchFamily="18" charset="0"/>
                <a:cs typeface="Arial" pitchFamily="34" charset="0"/>
              </a:rPr>
              <a:t>many</a:t>
            </a:r>
            <a:r>
              <a:rPr lang="es-ES" sz="2800" i="1" dirty="0" smtClean="0">
                <a:latin typeface="Cambria" pitchFamily="18" charset="0"/>
                <a:cs typeface="Arial" pitchFamily="34" charset="0"/>
              </a:rPr>
              <a:t>…?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</a:p>
          <a:p>
            <a:pPr algn="just"/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They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can be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used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with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countable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and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uncountable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nouns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or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sometimes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both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ES" sz="2800" dirty="0" err="1" smtClean="0">
                <a:latin typeface="Cambria" pitchFamily="18" charset="0"/>
                <a:cs typeface="Arial" pitchFamily="34" charset="0"/>
              </a:rPr>
              <a:t>nouns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27" y="3655926"/>
            <a:ext cx="2587338" cy="2379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2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57669"/>
              </p:ext>
            </p:extLst>
          </p:nvPr>
        </p:nvGraphicFramePr>
        <p:xfrm>
          <a:off x="2915228" y="1914621"/>
          <a:ext cx="8127999" cy="342392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{00A15C55-8517-42AA-B614-E9B94910E393}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Quantifier</a:t>
                      </a:r>
                      <a:r>
                        <a:rPr lang="es-ES" sz="2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sz="2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Countable</a:t>
                      </a:r>
                      <a:r>
                        <a:rPr lang="es-ES" sz="2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sz="2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Uncountable</a:t>
                      </a:r>
                      <a:r>
                        <a:rPr lang="es-ES" sz="2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sz="2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Many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Much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Some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Any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</a:t>
                      </a:r>
                      <a:r>
                        <a:rPr lang="es-ES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No/</a:t>
                      </a:r>
                      <a:r>
                        <a:rPr lang="es-ES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N</a:t>
                      </a:r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one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A </a:t>
                      </a:r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lot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of/ </a:t>
                      </a:r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Lots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of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Little/ A </a:t>
                      </a:r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little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Few</a:t>
                      </a:r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/ A </a:t>
                      </a:r>
                      <a:r>
                        <a:rPr lang="es-ES" dirty="0" err="1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few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X </a:t>
                      </a:r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A50021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1" y="892270"/>
            <a:ext cx="1748015" cy="137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7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09255" y="1660507"/>
            <a:ext cx="9476510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We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use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quantifiers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express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idea of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quantity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or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number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but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let’s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see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how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use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them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Cambria" pitchFamily="18" charset="0"/>
                <a:cs typeface="Arial" pitchFamily="34" charset="0"/>
              </a:rPr>
              <a:t>especifically</a:t>
            </a:r>
            <a:r>
              <a:rPr lang="es-MX" sz="2400" dirty="0" smtClean="0">
                <a:latin typeface="Cambria" pitchFamily="18" charset="0"/>
                <a:cs typeface="Arial" pitchFamily="34" charset="0"/>
              </a:rPr>
              <a:t>.</a:t>
            </a:r>
            <a:endParaRPr lang="es-MX" sz="24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684</Words>
  <Application>Microsoft Office PowerPoint</Application>
  <PresentationFormat>Personalizado</PresentationFormat>
  <Paragraphs>85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UNIVERSIDAD AUTÓNOMA DEL ESTADO DE HIDALGO ESCUELA SUPERIOR DE ZIMAPÁN</vt:lpstr>
      <vt:lpstr>Resumen (Abstract)</vt:lpstr>
      <vt:lpstr>Palabras clave (Keywords):</vt:lpstr>
      <vt:lpstr>Objetivo general: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 ESCUELA SUPERIOR DE ZIMAPÁN</dc:title>
  <dc:creator>Docente</dc:creator>
  <cp:lastModifiedBy>UAEH_ ZIMAPAN</cp:lastModifiedBy>
  <cp:revision>22</cp:revision>
  <dcterms:created xsi:type="dcterms:W3CDTF">2016-08-15T20:26:08Z</dcterms:created>
  <dcterms:modified xsi:type="dcterms:W3CDTF">2016-10-14T02:50:25Z</dcterms:modified>
</cp:coreProperties>
</file>